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91" r:id="rId2"/>
    <p:sldId id="282" r:id="rId3"/>
    <p:sldId id="258" r:id="rId4"/>
    <p:sldId id="283" r:id="rId5"/>
    <p:sldId id="265" r:id="rId6"/>
    <p:sldId id="266" r:id="rId7"/>
    <p:sldId id="276" r:id="rId8"/>
    <p:sldId id="277" r:id="rId9"/>
    <p:sldId id="267" r:id="rId10"/>
    <p:sldId id="268" r:id="rId11"/>
    <p:sldId id="292" r:id="rId12"/>
    <p:sldId id="299" r:id="rId13"/>
    <p:sldId id="293" r:id="rId14"/>
    <p:sldId id="298" r:id="rId15"/>
    <p:sldId id="302" r:id="rId16"/>
    <p:sldId id="294" r:id="rId17"/>
    <p:sldId id="301" r:id="rId18"/>
    <p:sldId id="295" r:id="rId19"/>
    <p:sldId id="303" r:id="rId20"/>
    <p:sldId id="296" r:id="rId21"/>
    <p:sldId id="297" r:id="rId22"/>
    <p:sldId id="304"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100" d="100"/>
          <a:sy n="100" d="100"/>
        </p:scale>
        <p:origin x="-516" y="9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3B2B32-287A-45D7-8261-0F9714DB8147}" type="datetimeFigureOut">
              <a:rPr lang="ar-IQ" smtClean="0"/>
              <a:pPr/>
              <a:t>04/05/1444</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8F4E3DF-67FF-4450-9C91-BE3E5734706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3B2B32-287A-45D7-8261-0F9714DB8147}" type="datetimeFigureOut">
              <a:rPr lang="ar-IQ" smtClean="0"/>
              <a:pPr/>
              <a:t>04/05/1444</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8F4E3DF-67FF-4450-9C91-BE3E5734706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3B2B32-287A-45D7-8261-0F9714DB8147}" type="datetimeFigureOut">
              <a:rPr lang="ar-IQ" smtClean="0"/>
              <a:pPr/>
              <a:t>04/05/1444</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8F4E3DF-67FF-4450-9C91-BE3E5734706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73B2B32-287A-45D7-8261-0F9714DB8147}" type="datetimeFigureOut">
              <a:rPr lang="ar-IQ" smtClean="0"/>
              <a:pPr/>
              <a:t>04/05/1444</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8F4E3DF-67FF-4450-9C91-BE3E57347069}"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73B2B32-287A-45D7-8261-0F9714DB8147}" type="datetimeFigureOut">
              <a:rPr lang="ar-IQ" smtClean="0"/>
              <a:pPr/>
              <a:t>04/05/1444</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D8F4E3DF-67FF-4450-9C91-BE3E57347069}"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73B2B32-287A-45D7-8261-0F9714DB8147}" type="datetimeFigureOut">
              <a:rPr lang="ar-IQ" smtClean="0"/>
              <a:pPr/>
              <a:t>04/05/1444</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D8F4E3DF-67FF-4450-9C91-BE3E57347069}"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73B2B32-287A-45D7-8261-0F9714DB8147}" type="datetimeFigureOut">
              <a:rPr lang="ar-IQ" smtClean="0"/>
              <a:pPr/>
              <a:t>04/05/1444</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D8F4E3DF-67FF-4450-9C91-BE3E5734706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73B2B32-287A-45D7-8261-0F9714DB8147}" type="datetimeFigureOut">
              <a:rPr lang="ar-IQ" smtClean="0"/>
              <a:pPr/>
              <a:t>04/05/1444</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D8F4E3DF-67FF-4450-9C91-BE3E57347069}"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73B2B32-287A-45D7-8261-0F9714DB8147}" type="datetimeFigureOut">
              <a:rPr lang="ar-IQ" smtClean="0"/>
              <a:pPr/>
              <a:t>04/05/1444</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D8F4E3DF-67FF-4450-9C91-BE3E5734706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73B2B32-287A-45D7-8261-0F9714DB8147}" type="datetimeFigureOut">
              <a:rPr lang="ar-IQ" smtClean="0"/>
              <a:pPr/>
              <a:t>04/05/1444</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D8F4E3DF-67FF-4450-9C91-BE3E57347069}"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73B2B32-287A-45D7-8261-0F9714DB8147}" type="datetimeFigureOut">
              <a:rPr lang="ar-IQ" smtClean="0"/>
              <a:pPr/>
              <a:t>04/05/1444</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8F4E3DF-67FF-4450-9C91-BE3E57347069}"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73B2B32-287A-45D7-8261-0F9714DB8147}" type="datetimeFigureOut">
              <a:rPr lang="ar-IQ" smtClean="0"/>
              <a:pPr/>
              <a:t>04/05/1444</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8F4E3DF-67FF-4450-9C91-BE3E5734706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itnonline.com/channel/pac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dirty="0" smtClean="0">
                <a:solidFill>
                  <a:srgbClr val="FF0000"/>
                </a:solidFill>
              </a:rPr>
              <a:t>Contrast Media in Veterinary Radiology</a:t>
            </a:r>
            <a:endParaRPr lang="ar-IQ" dirty="0"/>
          </a:p>
        </p:txBody>
      </p:sp>
      <p:sp>
        <p:nvSpPr>
          <p:cNvPr id="3" name="عنصر نائب للنص 2"/>
          <p:cNvSpPr>
            <a:spLocks noGrp="1"/>
          </p:cNvSpPr>
          <p:nvPr>
            <p:ph type="body" idx="1"/>
          </p:nvPr>
        </p:nvSpPr>
        <p:spPr/>
        <p:txBody>
          <a:bodyPr/>
          <a:lstStyle/>
          <a:p>
            <a:r>
              <a:rPr lang="en-US" sz="2400" dirty="0" smtClean="0">
                <a:solidFill>
                  <a:schemeClr val="bg1"/>
                </a:solidFill>
              </a:rPr>
              <a:t>Prof. Ibrahim Alrashid</a:t>
            </a:r>
            <a:endParaRPr lang="ar-IQ"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Autofit/>
          </a:bodyPr>
          <a:lstStyle/>
          <a:p>
            <a:pPr algn="l"/>
            <a:r>
              <a:rPr lang="en-US" b="1" dirty="0" smtClean="0"/>
              <a:t>Spill management</a:t>
            </a:r>
            <a:endParaRPr lang="en-US" dirty="0" smtClean="0"/>
          </a:p>
          <a:p>
            <a:pPr algn="l"/>
            <a:r>
              <a:rPr lang="en-US" dirty="0" smtClean="0"/>
              <a:t>In the event of a radiation incident, such as the loss of a source or a spill, appropriate procedures and notifications must be followed. These should be clearly outlined in the clinical environment as part of radiation safety and hospital policy. </a:t>
            </a:r>
            <a:r>
              <a:rPr lang="ar-IQ" dirty="0" smtClean="0">
                <a:latin typeface="Times New Roman" pitchFamily="18" charset="0"/>
                <a:cs typeface="Times New Roman" pitchFamily="18" charset="0"/>
              </a:rPr>
              <a:t> </a:t>
            </a:r>
            <a:endParaRPr lang="ar-IQ"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77500" lnSpcReduction="20000"/>
          </a:bodyPr>
          <a:lstStyle/>
          <a:p>
            <a:pPr algn="l" rtl="0"/>
            <a:r>
              <a:rPr lang="en-US" b="1" dirty="0" smtClean="0"/>
              <a:t>CT (Computed Tomography) Scan</a:t>
            </a:r>
            <a:endParaRPr lang="en-US" dirty="0" smtClean="0"/>
          </a:p>
          <a:p>
            <a:pPr algn="l" rtl="0"/>
            <a:r>
              <a:rPr lang="en-US" dirty="0" smtClean="0"/>
              <a:t>A computerized tomography scan (CT or CAT scan) uses computers and rotating X-ray machines to create cross-sectional images of the body. These images provide more detailed information than normal X-ray images. They can show the soft tissues, blood vessels, and bones in various parts of the body. A CT scan may be used to visualize the:</a:t>
            </a:r>
          </a:p>
          <a:p>
            <a:pPr lvl="0" algn="l" rtl="0"/>
            <a:r>
              <a:rPr lang="en-US" dirty="0" smtClean="0"/>
              <a:t>head</a:t>
            </a:r>
          </a:p>
          <a:p>
            <a:pPr lvl="0" algn="l" rtl="0"/>
            <a:r>
              <a:rPr lang="en-US" dirty="0" smtClean="0"/>
              <a:t>shoulders </a:t>
            </a:r>
          </a:p>
          <a:p>
            <a:pPr lvl="0" algn="l" rtl="0"/>
            <a:r>
              <a:rPr lang="en-US" dirty="0" smtClean="0"/>
              <a:t>spine </a:t>
            </a:r>
          </a:p>
          <a:p>
            <a:pPr lvl="0" algn="l" rtl="0"/>
            <a:r>
              <a:rPr lang="en-US" dirty="0" smtClean="0"/>
              <a:t>heart </a:t>
            </a:r>
          </a:p>
          <a:p>
            <a:pPr lvl="0" algn="l" rtl="0"/>
            <a:r>
              <a:rPr lang="en-US" dirty="0" smtClean="0"/>
              <a:t>abdomen </a:t>
            </a:r>
          </a:p>
          <a:p>
            <a:pPr lvl="0" algn="l" rtl="0"/>
            <a:r>
              <a:rPr lang="en-US" dirty="0" smtClean="0"/>
              <a:t>knee</a:t>
            </a:r>
          </a:p>
          <a:p>
            <a:pPr lvl="0" algn="l" rtl="0"/>
            <a:r>
              <a:rPr lang="en-US" dirty="0" smtClean="0"/>
              <a:t>chest </a:t>
            </a:r>
          </a:p>
          <a:p>
            <a:pPr algn="l"/>
            <a:endParaRPr lang="ar-IQ" dirty="0"/>
          </a:p>
        </p:txBody>
      </p:sp>
      <p:sp>
        <p:nvSpPr>
          <p:cNvPr id="3" name="عنوان 2"/>
          <p:cNvSpPr>
            <a:spLocks noGrp="1"/>
          </p:cNvSpPr>
          <p:nvPr>
            <p:ph type="title"/>
          </p:nvPr>
        </p:nvSpPr>
        <p:spPr/>
        <p:txBody>
          <a:bodyPr>
            <a:normAutofit fontScale="90000"/>
          </a:bodyPr>
          <a:lstStyle/>
          <a:p>
            <a:r>
              <a:rPr lang="en-US" dirty="0" smtClean="0"/>
              <a:t>Modern Diagnosis </a:t>
            </a:r>
            <a:br>
              <a:rPr lang="en-US" dirty="0" smtClean="0"/>
            </a:br>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normAutofit fontScale="90000"/>
          </a:bodyPr>
          <a:lstStyle/>
          <a:p>
            <a:r>
              <a:rPr lang="en-US" dirty="0" smtClean="0"/>
              <a:t>CT (Computed Tomography) Scan</a:t>
            </a:r>
            <a:br>
              <a:rPr lang="en-US" dirty="0" smtClean="0"/>
            </a:br>
            <a:endParaRPr lang="ar-IQ" dirty="0"/>
          </a:p>
        </p:txBody>
      </p:sp>
      <p:pic>
        <p:nvPicPr>
          <p:cNvPr id="3074" name="Picture 2" descr="E:\disc top2\23\Desktop\download.jpg"/>
          <p:cNvPicPr>
            <a:picLocks noGrp="1" noChangeAspect="1" noChangeArrowheads="1"/>
          </p:cNvPicPr>
          <p:nvPr>
            <p:ph idx="1"/>
          </p:nvPr>
        </p:nvPicPr>
        <p:blipFill>
          <a:blip r:embed="rId2" cstate="print"/>
          <a:srcRect/>
          <a:stretch>
            <a:fillRect/>
          </a:stretch>
        </p:blipFill>
        <p:spPr bwMode="auto">
          <a:xfrm>
            <a:off x="152400" y="838200"/>
            <a:ext cx="8991599" cy="383936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rtl="0"/>
            <a:endParaRPr lang="en-US" dirty="0" smtClean="0"/>
          </a:p>
          <a:p>
            <a:pPr algn="l"/>
            <a:r>
              <a:rPr lang="en-US" dirty="0" smtClean="0"/>
              <a:t>MRI uses a strong magnetic field and radio waves to create detailed images of the organs and tissues within the body. Since its invention, doctors and researchers continue to refine MRI techniques to assist in medical procedures and research. The development of MRI revolutionized medicine.</a:t>
            </a:r>
            <a:endParaRPr lang="ar-IQ" dirty="0"/>
          </a:p>
        </p:txBody>
      </p:sp>
      <p:sp>
        <p:nvSpPr>
          <p:cNvPr id="3" name="عنوان 2"/>
          <p:cNvSpPr>
            <a:spLocks noGrp="1"/>
          </p:cNvSpPr>
          <p:nvPr>
            <p:ph type="title"/>
          </p:nvPr>
        </p:nvSpPr>
        <p:spPr/>
        <p:txBody>
          <a:bodyPr>
            <a:normAutofit fontScale="90000"/>
          </a:bodyPr>
          <a:lstStyle/>
          <a:p>
            <a:r>
              <a:rPr lang="en-US" dirty="0" smtClean="0"/>
              <a:t>Magnetic  Resonance Imaging (MRI) scan</a:t>
            </a:r>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(MRI) scan</a:t>
            </a:r>
            <a:endParaRPr lang="ar-IQ" dirty="0"/>
          </a:p>
        </p:txBody>
      </p:sp>
      <p:sp>
        <p:nvSpPr>
          <p:cNvPr id="3" name="عنصر نائب للنص 2"/>
          <p:cNvSpPr>
            <a:spLocks noGrp="1"/>
          </p:cNvSpPr>
          <p:nvPr>
            <p:ph type="body" idx="1"/>
          </p:nvPr>
        </p:nvSpPr>
        <p:spPr/>
        <p:txBody>
          <a:bodyPr/>
          <a:lstStyle/>
          <a:p>
            <a:endParaRPr lang="ar-IQ"/>
          </a:p>
        </p:txBody>
      </p:sp>
      <p:sp>
        <p:nvSpPr>
          <p:cNvPr id="4" name="عنصر نائب للنص 3"/>
          <p:cNvSpPr>
            <a:spLocks noGrp="1"/>
          </p:cNvSpPr>
          <p:nvPr>
            <p:ph type="body" sz="half" idx="3"/>
          </p:nvPr>
        </p:nvSpPr>
        <p:spPr/>
        <p:txBody>
          <a:bodyPr/>
          <a:lstStyle/>
          <a:p>
            <a:endParaRPr lang="ar-IQ"/>
          </a:p>
        </p:txBody>
      </p:sp>
      <p:pic>
        <p:nvPicPr>
          <p:cNvPr id="2050" name="Picture 2" descr="E:\disc top2\23\Desktop\ct--wpv_900x450.jpg"/>
          <p:cNvPicPr>
            <a:picLocks noGrp="1" noChangeAspect="1" noChangeArrowheads="1"/>
          </p:cNvPicPr>
          <p:nvPr>
            <p:ph sz="quarter" idx="2"/>
          </p:nvPr>
        </p:nvPicPr>
        <p:blipFill>
          <a:blip r:embed="rId2" cstate="print"/>
          <a:srcRect/>
          <a:stretch>
            <a:fillRect/>
          </a:stretch>
        </p:blipFill>
        <p:spPr bwMode="auto">
          <a:xfrm>
            <a:off x="611526" y="1444625"/>
            <a:ext cx="4036674" cy="3941763"/>
          </a:xfrm>
          <a:prstGeom prst="rect">
            <a:avLst/>
          </a:prstGeom>
          <a:noFill/>
        </p:spPr>
      </p:pic>
      <p:pic>
        <p:nvPicPr>
          <p:cNvPr id="2051" name="Picture 3" descr="E:\disc top2\23\Desktop\images.jpg"/>
          <p:cNvPicPr>
            <a:picLocks noGrp="1" noChangeAspect="1" noChangeArrowheads="1"/>
          </p:cNvPicPr>
          <p:nvPr>
            <p:ph sz="quarter" idx="4"/>
          </p:nvPr>
        </p:nvPicPr>
        <p:blipFill>
          <a:blip r:embed="rId3" cstate="print"/>
          <a:srcRect/>
          <a:stretch>
            <a:fillRect/>
          </a:stretch>
        </p:blipFill>
        <p:spPr bwMode="auto">
          <a:xfrm>
            <a:off x="4648200" y="1524000"/>
            <a:ext cx="4343400" cy="38862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endParaRPr lang="ar-IQ"/>
          </a:p>
        </p:txBody>
      </p:sp>
      <p:pic>
        <p:nvPicPr>
          <p:cNvPr id="5122" name="Picture 2" descr="E:\disc top2\23\Desktop\download (1).jpg"/>
          <p:cNvPicPr>
            <a:picLocks noGrp="1" noChangeAspect="1" noChangeArrowheads="1"/>
          </p:cNvPicPr>
          <p:nvPr>
            <p:ph idx="1"/>
          </p:nvPr>
        </p:nvPicPr>
        <p:blipFill>
          <a:blip r:embed="rId2" cstate="print"/>
          <a:srcRect/>
          <a:stretch>
            <a:fillRect/>
          </a:stretch>
        </p:blipFill>
        <p:spPr bwMode="auto">
          <a:xfrm>
            <a:off x="0" y="533400"/>
            <a:ext cx="9144000" cy="63246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pPr algn="l"/>
            <a:r>
              <a:rPr lang="en-US" dirty="0" smtClean="0"/>
              <a:t>Functional </a:t>
            </a:r>
            <a:r>
              <a:rPr lang="en-US" dirty="0" smtClean="0"/>
              <a:t>magnetic resonance imaging or functional MRI (</a:t>
            </a:r>
            <a:r>
              <a:rPr lang="en-US" dirty="0" err="1" smtClean="0"/>
              <a:t>fMRI</a:t>
            </a:r>
            <a:r>
              <a:rPr lang="en-US" dirty="0" smtClean="0"/>
              <a:t>) uses MRI technology to measure cognitive activity by monitoring blood flow to certain areas of the brain.</a:t>
            </a:r>
          </a:p>
          <a:p>
            <a:pPr algn="l"/>
            <a:r>
              <a:rPr lang="en-US" dirty="0" smtClean="0"/>
              <a:t>The blood flow increases in areas where neurons are active. This gives an insight into the activity of neurons in the brain.</a:t>
            </a:r>
          </a:p>
          <a:p>
            <a:pPr algn="l"/>
            <a:r>
              <a:rPr lang="en-US" dirty="0" smtClean="0"/>
              <a:t>This technique has revolutionized brain mapping, by allowing researchers to assess the brain and spinal cord without the need for invasive procedures or drug injections.</a:t>
            </a:r>
            <a:endParaRPr lang="ar-IQ" dirty="0"/>
          </a:p>
        </p:txBody>
      </p:sp>
      <p:sp>
        <p:nvSpPr>
          <p:cNvPr id="3" name="عنوان 2"/>
          <p:cNvSpPr>
            <a:spLocks noGrp="1"/>
          </p:cNvSpPr>
          <p:nvPr>
            <p:ph type="title"/>
          </p:nvPr>
        </p:nvSpPr>
        <p:spPr/>
        <p:txBody>
          <a:bodyPr>
            <a:normAutofit fontScale="90000"/>
          </a:bodyPr>
          <a:lstStyle/>
          <a:p>
            <a:r>
              <a:rPr lang="en-US" dirty="0" smtClean="0"/>
              <a:t>Functional magnetic resonance imaging (</a:t>
            </a:r>
            <a:r>
              <a:rPr lang="en-US" dirty="0" err="1" smtClean="0"/>
              <a:t>fMRI</a:t>
            </a:r>
            <a:r>
              <a:rPr lang="en-US" dirty="0" smtClean="0"/>
              <a:t>)</a:t>
            </a:r>
            <a:br>
              <a:rPr lang="en-US" dirty="0" smtClean="0"/>
            </a:br>
            <a:endParaRPr lang="ar-IQ"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Functional magnetic resonance imaging (</a:t>
            </a:r>
            <a:r>
              <a:rPr lang="en-US" dirty="0" err="1" smtClean="0"/>
              <a:t>fMRI</a:t>
            </a:r>
            <a:r>
              <a:rPr lang="en-US" dirty="0" smtClean="0"/>
              <a:t>)</a:t>
            </a:r>
            <a:endParaRPr lang="ar-IQ" dirty="0"/>
          </a:p>
        </p:txBody>
      </p:sp>
      <p:sp>
        <p:nvSpPr>
          <p:cNvPr id="3" name="عنصر نائب للنص 2"/>
          <p:cNvSpPr>
            <a:spLocks noGrp="1"/>
          </p:cNvSpPr>
          <p:nvPr>
            <p:ph type="body" idx="1"/>
          </p:nvPr>
        </p:nvSpPr>
        <p:spPr/>
        <p:txBody>
          <a:bodyPr/>
          <a:lstStyle/>
          <a:p>
            <a:endParaRPr lang="ar-IQ"/>
          </a:p>
        </p:txBody>
      </p:sp>
      <p:sp>
        <p:nvSpPr>
          <p:cNvPr id="4" name="عنصر نائب للنص 3"/>
          <p:cNvSpPr>
            <a:spLocks noGrp="1"/>
          </p:cNvSpPr>
          <p:nvPr>
            <p:ph type="body" sz="half" idx="3"/>
          </p:nvPr>
        </p:nvSpPr>
        <p:spPr/>
        <p:txBody>
          <a:bodyPr/>
          <a:lstStyle/>
          <a:p>
            <a:endParaRPr lang="ar-IQ"/>
          </a:p>
        </p:txBody>
      </p:sp>
      <p:pic>
        <p:nvPicPr>
          <p:cNvPr id="4098" name="Picture 2" descr="E:\disc top2\23\Desktop\A-Functional-magnetic-resonance-imaging-fMRI-activity-related-to-the-presentation.png"/>
          <p:cNvPicPr>
            <a:picLocks noGrp="1" noChangeAspect="1" noChangeArrowheads="1"/>
          </p:cNvPicPr>
          <p:nvPr>
            <p:ph sz="quarter" idx="2"/>
          </p:nvPr>
        </p:nvPicPr>
        <p:blipFill>
          <a:blip r:embed="rId2" cstate="print"/>
          <a:srcRect/>
          <a:stretch>
            <a:fillRect/>
          </a:stretch>
        </p:blipFill>
        <p:spPr bwMode="auto">
          <a:xfrm>
            <a:off x="457200" y="1676400"/>
            <a:ext cx="4040188" cy="3124200"/>
          </a:xfrm>
          <a:prstGeom prst="rect">
            <a:avLst/>
          </a:prstGeom>
          <a:noFill/>
        </p:spPr>
      </p:pic>
      <p:pic>
        <p:nvPicPr>
          <p:cNvPr id="4099" name="Picture 3" descr="E:\disc top2\23\Desktop\Magnetom-fMRI.jpg"/>
          <p:cNvPicPr>
            <a:picLocks noGrp="1" noChangeAspect="1" noChangeArrowheads="1"/>
          </p:cNvPicPr>
          <p:nvPr>
            <p:ph sz="quarter" idx="4"/>
          </p:nvPr>
        </p:nvPicPr>
        <p:blipFill>
          <a:blip r:embed="rId3" cstate="print"/>
          <a:srcRect/>
          <a:stretch>
            <a:fillRect/>
          </a:stretch>
        </p:blipFill>
        <p:spPr bwMode="auto">
          <a:xfrm>
            <a:off x="4572000" y="1676400"/>
            <a:ext cx="4419600" cy="3733799"/>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10000"/>
          </a:bodyPr>
          <a:lstStyle/>
          <a:p>
            <a:pPr algn="l" rtl="0"/>
            <a:r>
              <a:rPr lang="en-US" dirty="0" smtClean="0"/>
              <a:t> </a:t>
            </a:r>
            <a:r>
              <a:rPr lang="en-US" dirty="0" smtClean="0"/>
              <a:t>Ultrasound is a type of imaging. It uses high-frequency</a:t>
            </a:r>
          </a:p>
          <a:p>
            <a:pPr algn="l" rtl="0"/>
            <a:r>
              <a:rPr lang="en-US" dirty="0" smtClean="0"/>
              <a:t>sound waves to look at organs and structures inside</a:t>
            </a:r>
          </a:p>
          <a:p>
            <a:pPr algn="l" rtl="0"/>
            <a:r>
              <a:rPr lang="en-US" dirty="0" smtClean="0"/>
              <a:t>the body.</a:t>
            </a:r>
          </a:p>
          <a:p>
            <a:pPr algn="l" rtl="0"/>
            <a:r>
              <a:rPr lang="en-US" dirty="0" smtClean="0"/>
              <a:t> Health care professionals use it to view the heart,</a:t>
            </a:r>
          </a:p>
          <a:p>
            <a:pPr algn="l" rtl="0"/>
            <a:r>
              <a:rPr lang="en-US" dirty="0" smtClean="0"/>
              <a:t>blood vessels, kidneys, liver, and other organs.</a:t>
            </a:r>
          </a:p>
          <a:p>
            <a:pPr algn="l" rtl="0"/>
            <a:r>
              <a:rPr lang="en-US" dirty="0" smtClean="0"/>
              <a:t> During pregnancy, doctors use ultrasound to view the</a:t>
            </a:r>
          </a:p>
          <a:p>
            <a:pPr algn="l"/>
            <a:r>
              <a:rPr lang="en-US" dirty="0" smtClean="0"/>
              <a:t>fetus. Unlike x-rays, ultrasound does not expose you to radiation. </a:t>
            </a:r>
            <a:endParaRPr lang="ar-IQ" dirty="0"/>
          </a:p>
        </p:txBody>
      </p:sp>
      <p:sp>
        <p:nvSpPr>
          <p:cNvPr id="3" name="عنوان 2"/>
          <p:cNvSpPr>
            <a:spLocks noGrp="1"/>
          </p:cNvSpPr>
          <p:nvPr>
            <p:ph type="title"/>
          </p:nvPr>
        </p:nvSpPr>
        <p:spPr/>
        <p:txBody>
          <a:bodyPr>
            <a:normAutofit fontScale="90000"/>
          </a:bodyPr>
          <a:lstStyle/>
          <a:p>
            <a:r>
              <a:rPr lang="en-US" dirty="0" smtClean="0"/>
              <a:t>Ultrasound</a:t>
            </a:r>
            <a:br>
              <a:rPr lang="en-US" dirty="0" smtClean="0"/>
            </a:br>
            <a:endParaRPr lang="ar-IQ"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endParaRPr lang="ar-IQ"/>
          </a:p>
        </p:txBody>
      </p:sp>
      <p:pic>
        <p:nvPicPr>
          <p:cNvPr id="6146" name="Picture 2" descr="E:\disc top2\23\Desktop\download (2).jpg"/>
          <p:cNvPicPr>
            <a:picLocks noGrp="1" noChangeAspect="1" noChangeArrowheads="1"/>
          </p:cNvPicPr>
          <p:nvPr>
            <p:ph idx="1"/>
          </p:nvPr>
        </p:nvPicPr>
        <p:blipFill>
          <a:blip r:embed="rId2" cstate="print"/>
          <a:srcRect/>
          <a:stretch>
            <a:fillRect/>
          </a:stretch>
        </p:blipFill>
        <p:spPr bwMode="auto">
          <a:xfrm>
            <a:off x="762000" y="1447800"/>
            <a:ext cx="7924800" cy="441960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noAutofit/>
          </a:bodyPr>
          <a:lstStyle/>
          <a:p>
            <a:pPr algn="l">
              <a:buNone/>
            </a:pPr>
            <a:endParaRPr lang="ar-IQ" sz="3200" dirty="0" smtClean="0">
              <a:solidFill>
                <a:srgbClr val="FF0000"/>
              </a:solidFill>
              <a:latin typeface="Times New Roman" pitchFamily="18" charset="0"/>
              <a:cs typeface="Times New Roman" pitchFamily="18" charset="0"/>
            </a:endParaRPr>
          </a:p>
          <a:p>
            <a:pPr algn="l">
              <a:buNone/>
            </a:pPr>
            <a:r>
              <a:rPr lang="en-US" sz="3200" dirty="0" smtClean="0"/>
              <a:t>A contrast medium is a substance that is administered to the patient that is either more </a:t>
            </a:r>
            <a:r>
              <a:rPr lang="en-US" sz="3200" dirty="0" err="1" smtClean="0"/>
              <a:t>radiopaque</a:t>
            </a:r>
            <a:r>
              <a:rPr lang="en-US" sz="3200" dirty="0" smtClean="0"/>
              <a:t> or more radiolucent than the surrounding tissue. This allows assessment of the position, size, shape and internal architecture of the organ that was not apparent on the original radiograph. </a:t>
            </a:r>
            <a:r>
              <a:rPr lang="ar-IQ" sz="3200" dirty="0" err="1" smtClean="0"/>
              <a:t>:</a:t>
            </a:r>
            <a:endParaRPr lang="ar-IQ"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l"/>
            <a:r>
              <a:rPr lang="en-US" dirty="0" smtClean="0"/>
              <a:t>Digital </a:t>
            </a:r>
            <a:r>
              <a:rPr lang="en-US" dirty="0" smtClean="0"/>
              <a:t>X-ray replaces the use of film or computed radiography (CR) plates with a direct digital transfer of X-ray images into the </a:t>
            </a:r>
            <a:r>
              <a:rPr lang="en-US" b="1" dirty="0" smtClean="0">
                <a:hlinkClick r:id="rId2"/>
              </a:rPr>
              <a:t>PACS</a:t>
            </a:r>
            <a:r>
              <a:rPr lang="en-US" dirty="0" smtClean="0"/>
              <a:t>. Digital radiography (DR) is the direct conversion of transmitted X-ray photons into a digital image using an array of solid-state detectors such as amorphous selenium or silicon, with computer processing and display of the image</a:t>
            </a:r>
            <a:endParaRPr lang="ar-IQ" dirty="0"/>
          </a:p>
        </p:txBody>
      </p:sp>
      <p:sp>
        <p:nvSpPr>
          <p:cNvPr id="3" name="عنوان 2"/>
          <p:cNvSpPr>
            <a:spLocks noGrp="1"/>
          </p:cNvSpPr>
          <p:nvPr>
            <p:ph type="title"/>
          </p:nvPr>
        </p:nvSpPr>
        <p:spPr/>
        <p:txBody>
          <a:bodyPr>
            <a:normAutofit fontScale="90000"/>
          </a:bodyPr>
          <a:lstStyle/>
          <a:p>
            <a:r>
              <a:rPr lang="en-US" dirty="0" smtClean="0"/>
              <a:t>Digital Radiography (DR)</a:t>
            </a:r>
            <a:br>
              <a:rPr lang="en-US" dirty="0" smtClean="0"/>
            </a:br>
            <a:endParaRPr lang="ar-IQ"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lgn="l" rtl="0"/>
            <a:r>
              <a:rPr lang="en-US" dirty="0" smtClean="0"/>
              <a:t>An </a:t>
            </a:r>
            <a:r>
              <a:rPr lang="en-US" dirty="0" smtClean="0"/>
              <a:t>electronic device that detects gamma rays emitted by radio </a:t>
            </a:r>
            <a:r>
              <a:rPr lang="en-US" dirty="0" err="1" smtClean="0"/>
              <a:t>pharmaceautical</a:t>
            </a:r>
            <a:r>
              <a:rPr lang="en-US" dirty="0" smtClean="0"/>
              <a:t> (</a:t>
            </a:r>
            <a:r>
              <a:rPr lang="en-US" dirty="0" err="1" smtClean="0"/>
              <a:t>e.g</a:t>
            </a:r>
            <a:r>
              <a:rPr lang="en-US" dirty="0" smtClean="0"/>
              <a:t> technetium 99m (Tc-99m) that have been introduced into the body as tracers. The position of the source of the</a:t>
            </a:r>
          </a:p>
          <a:p>
            <a:pPr algn="l"/>
            <a:r>
              <a:rPr lang="en-US" dirty="0" smtClean="0"/>
              <a:t>radioactivity can be plotted and displayed on a TV monitor or photographic film.</a:t>
            </a:r>
            <a:endParaRPr lang="ar-IQ" dirty="0"/>
          </a:p>
        </p:txBody>
      </p:sp>
      <p:sp>
        <p:nvSpPr>
          <p:cNvPr id="3" name="عنوان 2"/>
          <p:cNvSpPr>
            <a:spLocks noGrp="1"/>
          </p:cNvSpPr>
          <p:nvPr>
            <p:ph type="title"/>
          </p:nvPr>
        </p:nvSpPr>
        <p:spPr/>
        <p:txBody>
          <a:bodyPr/>
          <a:lstStyle/>
          <a:p>
            <a:r>
              <a:rPr lang="en-US" dirty="0" smtClean="0"/>
              <a:t>GAMMA CAMERA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endParaRPr lang="ar-IQ"/>
          </a:p>
        </p:txBody>
      </p:sp>
      <p:pic>
        <p:nvPicPr>
          <p:cNvPr id="7170" name="Picture 2" descr="E:\disc top2\23\Desktop\download (3).jpg"/>
          <p:cNvPicPr>
            <a:picLocks noGrp="1" noChangeAspect="1" noChangeArrowheads="1"/>
          </p:cNvPicPr>
          <p:nvPr>
            <p:ph idx="1"/>
          </p:nvPr>
        </p:nvPicPr>
        <p:blipFill>
          <a:blip r:embed="rId2" cstate="print"/>
          <a:srcRect/>
          <a:stretch>
            <a:fillRect/>
          </a:stretch>
        </p:blipFill>
        <p:spPr bwMode="auto">
          <a:xfrm>
            <a:off x="609600" y="1143000"/>
            <a:ext cx="8001000" cy="4495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l">
              <a:buNone/>
            </a:pPr>
            <a:r>
              <a:rPr lang="en-US" sz="3200" dirty="0" smtClean="0"/>
              <a:t>Sequential films or the use of image-intensified fluoroscopy may also show the function of an organ, e.g., the rate of stomach emptying or the presence of peristalsis. Properties required in an ideal contrast medium include</a:t>
            </a:r>
            <a:endParaRPr lang="ar-IQ" sz="32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endParaRPr lang="ar-IQ"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l"/>
            <a:r>
              <a:rPr lang="en-US" sz="2800" dirty="0" smtClean="0"/>
              <a:t>Different absorptive power from tissue, thereby producing effective radiographic contrast</a:t>
            </a:r>
            <a:r>
              <a:rPr lang="ar-IQ" sz="2800" dirty="0" err="1" smtClean="0"/>
              <a:t>;</a:t>
            </a:r>
            <a:endParaRPr lang="en-US" sz="2800" dirty="0" smtClean="0"/>
          </a:p>
          <a:p>
            <a:pPr algn="l" rtl="0"/>
            <a:r>
              <a:rPr lang="en-US" sz="2800" dirty="0" smtClean="0"/>
              <a:t> </a:t>
            </a:r>
          </a:p>
          <a:p>
            <a:pPr algn="l" rtl="0"/>
            <a:r>
              <a:rPr lang="en-US" sz="2800" dirty="0" smtClean="0"/>
              <a:t>1- No irritant or toxic side effects</a:t>
            </a:r>
          </a:p>
          <a:p>
            <a:pPr algn="l" rtl="0"/>
            <a:r>
              <a:rPr lang="en-US" sz="2800" dirty="0" smtClean="0"/>
              <a:t> </a:t>
            </a:r>
          </a:p>
          <a:p>
            <a:pPr algn="l" rtl="0"/>
            <a:r>
              <a:rPr lang="en-US" sz="2800" dirty="0" smtClean="0"/>
              <a:t>2-accurate delineation of the organ </a:t>
            </a:r>
          </a:p>
          <a:p>
            <a:pPr algn="l" rtl="0"/>
            <a:r>
              <a:rPr lang="en-US" sz="2800" dirty="0" smtClean="0"/>
              <a:t>3-Persistence for sufficient time to take radiographs</a:t>
            </a:r>
            <a:endParaRPr lang="ar-IQ" sz="28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dirty="0" smtClean="0"/>
              <a:t> </a:t>
            </a: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483291"/>
          </a:xfrm>
        </p:spPr>
        <p:txBody>
          <a:bodyPr>
            <a:normAutofit fontScale="77500" lnSpcReduction="20000"/>
          </a:bodyPr>
          <a:lstStyle/>
          <a:p>
            <a:pPr algn="l" rtl="0"/>
            <a:r>
              <a:rPr lang="ar-IQ" sz="3600" b="1" dirty="0" smtClean="0">
                <a:latin typeface="Times New Roman" pitchFamily="18" charset="0"/>
                <a:cs typeface="Times New Roman" pitchFamily="18" charset="0"/>
              </a:rPr>
              <a:t> </a:t>
            </a:r>
            <a:r>
              <a:rPr lang="en-US" sz="3600" b="1" dirty="0" smtClean="0"/>
              <a:t>TYPES OF CONTRAST MEDIA</a:t>
            </a:r>
            <a:endParaRPr lang="en-US" sz="3600" dirty="0" smtClean="0"/>
          </a:p>
          <a:p>
            <a:pPr algn="l" rtl="0"/>
            <a:r>
              <a:rPr lang="en-US" sz="3600" dirty="0" smtClean="0"/>
              <a:t> </a:t>
            </a:r>
          </a:p>
          <a:p>
            <a:pPr algn="l" rtl="0"/>
            <a:r>
              <a:rPr lang="en-US" sz="3600" dirty="0" smtClean="0"/>
              <a:t>1-Negative contrast studies will show the location, size and wall thickness of the organ and will show marked wall thickening and large luminal filling defects such as masses or foreign bodies.</a:t>
            </a:r>
          </a:p>
          <a:p>
            <a:pPr algn="l"/>
            <a:r>
              <a:rPr lang="en-US" sz="3600" dirty="0" smtClean="0"/>
              <a:t>2-Positive contrast studies give little more information than negative contrast studies but are the best way of detecting a small defect in the wall of the organ, as minor contrast leakage is easily seen</a:t>
            </a:r>
            <a:r>
              <a:rPr lang="ar-IQ" sz="3600" dirty="0" err="1" smtClean="0"/>
              <a:t>.</a:t>
            </a:r>
            <a:endParaRPr lang="en-US" sz="3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458200" cy="5702491"/>
          </a:xfrm>
        </p:spPr>
        <p:txBody>
          <a:bodyPr>
            <a:noAutofit/>
          </a:bodyPr>
          <a:lstStyle/>
          <a:p>
            <a:pPr algn="l">
              <a:buNone/>
            </a:pPr>
            <a:endParaRPr lang="en-US" sz="2800" dirty="0" smtClean="0">
              <a:latin typeface="Times New Roman" pitchFamily="18" charset="0"/>
              <a:cs typeface="Times New Roman" pitchFamily="18" charset="0"/>
            </a:endParaRPr>
          </a:p>
          <a:p>
            <a:pPr algn="l" rtl="0"/>
            <a:r>
              <a:rPr lang="en-US" sz="2800" b="1" dirty="0" smtClean="0"/>
              <a:t>POSITIVE CONTRAST MEDIA</a:t>
            </a:r>
            <a:endParaRPr lang="en-US" sz="2800" dirty="0" smtClean="0"/>
          </a:p>
          <a:p>
            <a:pPr algn="l" rtl="0"/>
            <a:r>
              <a:rPr lang="en-US" sz="2800" b="1" dirty="0" smtClean="0"/>
              <a:t> </a:t>
            </a:r>
            <a:endParaRPr lang="en-US" sz="2800" dirty="0" smtClean="0"/>
          </a:p>
          <a:p>
            <a:pPr algn="l" rtl="0"/>
            <a:r>
              <a:rPr lang="en-US" sz="2800" dirty="0" smtClean="0"/>
              <a:t>1.Barium </a:t>
            </a:r>
            <a:r>
              <a:rPr lang="en-US" sz="2800" dirty="0" err="1" smtClean="0"/>
              <a:t>sulphate</a:t>
            </a:r>
            <a:r>
              <a:rPr lang="en-US" sz="2800" dirty="0" smtClean="0"/>
              <a:t> preparations</a:t>
            </a:r>
          </a:p>
          <a:p>
            <a:pPr algn="l" rtl="0"/>
            <a:r>
              <a:rPr lang="en-US" sz="2800" dirty="0" smtClean="0"/>
              <a:t>2.Iodine preparations</a:t>
            </a:r>
          </a:p>
          <a:p>
            <a:pPr algn="l" rtl="0"/>
            <a:r>
              <a:rPr lang="en-US" sz="2800" dirty="0" smtClean="0"/>
              <a:t>a) Ionic, water-soluble iodine contrast media</a:t>
            </a:r>
          </a:p>
          <a:p>
            <a:pPr algn="l" rtl="0"/>
            <a:r>
              <a:rPr lang="en-US" sz="2800" dirty="0" smtClean="0"/>
              <a:t>b) Non-ionic, water-soluble iodine contrast media</a:t>
            </a:r>
          </a:p>
          <a:p>
            <a:pPr algn="l">
              <a:buNone/>
            </a:pPr>
            <a:endParaRPr lang="ar-IQ"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533400"/>
            <a:ext cx="8991600" cy="5473891"/>
          </a:xfrm>
        </p:spPr>
        <p:txBody>
          <a:bodyPr>
            <a:noAutofit/>
          </a:bodyPr>
          <a:lstStyle/>
          <a:p>
            <a:pPr algn="l" rtl="0"/>
            <a:r>
              <a:rPr lang="en-US" sz="3200" b="1" dirty="0" smtClean="0"/>
              <a:t>Radiation safety </a:t>
            </a:r>
            <a:endParaRPr lang="en-US" sz="3200" dirty="0" smtClean="0"/>
          </a:p>
          <a:p>
            <a:pPr algn="l"/>
            <a:r>
              <a:rPr lang="en-US" sz="3200" dirty="0" smtClean="0"/>
              <a:t>Radiation safety principles aim to limit exposure to </a:t>
            </a:r>
            <a:r>
              <a:rPr lang="en-US" sz="3200" dirty="0" err="1" smtClean="0"/>
              <a:t>ionising</a:t>
            </a:r>
            <a:r>
              <a:rPr lang="en-US" sz="3200" dirty="0" smtClean="0"/>
              <a:t> radiation for radiation therapy personnel, people affected by cancer and the general public. Wherever there is known risk of exposure to </a:t>
            </a:r>
            <a:r>
              <a:rPr lang="en-US" sz="3200" dirty="0" err="1" smtClean="0"/>
              <a:t>ionising</a:t>
            </a:r>
            <a:r>
              <a:rPr lang="en-US" sz="3200" dirty="0" smtClean="0"/>
              <a:t> radiation, health professionals must be guided by the ALARA (as low as reasonably achievable) principles of radiation safety for time, distance and shielding.</a:t>
            </a:r>
            <a:endParaRPr lang="ar-IQ"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pPr algn="l"/>
            <a:r>
              <a:rPr lang="en-US" sz="3200" b="1" dirty="0" smtClean="0"/>
              <a:t>Time</a:t>
            </a:r>
            <a:endParaRPr lang="en-US" sz="3200" dirty="0" smtClean="0"/>
          </a:p>
          <a:p>
            <a:pPr algn="l"/>
            <a:r>
              <a:rPr lang="en-US" sz="3200" dirty="0" smtClean="0"/>
              <a:t>The less time spent near a radiation source, the less radiation absorbed. This is especially important for </a:t>
            </a:r>
            <a:r>
              <a:rPr lang="en-US" sz="3200" dirty="0" smtClean="0"/>
              <a:t> personnel </a:t>
            </a:r>
            <a:r>
              <a:rPr lang="en-US" sz="3200" dirty="0" smtClean="0"/>
              <a:t>such as radiation </a:t>
            </a:r>
            <a:r>
              <a:rPr lang="en-US" sz="3200" dirty="0" smtClean="0"/>
              <a:t>therapists</a:t>
            </a:r>
          </a:p>
          <a:p>
            <a:pPr algn="l"/>
            <a:r>
              <a:rPr lang="en-US" sz="3200" b="1" dirty="0" smtClean="0"/>
              <a:t>Distance</a:t>
            </a:r>
            <a:endParaRPr lang="en-US" sz="3200" dirty="0" smtClean="0"/>
          </a:p>
          <a:p>
            <a:pPr algn="l"/>
            <a:r>
              <a:rPr lang="en-US" sz="3200" dirty="0" smtClean="0"/>
              <a:t>The inverse-square law states that radiation exposure and distance are </a:t>
            </a:r>
            <a:endParaRPr lang="en-US" sz="3200" dirty="0" smtClean="0"/>
          </a:p>
          <a:p>
            <a:pPr algn="l"/>
            <a:r>
              <a:rPr lang="en-US" sz="3200" dirty="0" smtClean="0"/>
              <a:t>inversely </a:t>
            </a:r>
            <a:r>
              <a:rPr lang="en-US" sz="3200" dirty="0" smtClean="0"/>
              <a:t>related.</a:t>
            </a:r>
            <a:endParaRPr lang="ar-IQ"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noAutofit/>
          </a:bodyPr>
          <a:lstStyle/>
          <a:p>
            <a:pPr algn="l"/>
            <a:r>
              <a:rPr lang="en-US" sz="3200" b="1" dirty="0" smtClean="0"/>
              <a:t>Shielding</a:t>
            </a:r>
            <a:endParaRPr lang="en-US" sz="3200" dirty="0" smtClean="0"/>
          </a:p>
          <a:p>
            <a:pPr algn="l"/>
            <a:r>
              <a:rPr lang="en-US" sz="3200" dirty="0" smtClean="0"/>
              <a:t>The type of shielding device used depends on the range of emission of the radioactive source. Standard shielding devices include lead aprons, </a:t>
            </a:r>
            <a:r>
              <a:rPr lang="ar-IQ" sz="3200" dirty="0" smtClean="0"/>
              <a:t> </a:t>
            </a:r>
          </a:p>
          <a:p>
            <a:pPr algn="l"/>
            <a:r>
              <a:rPr lang="en-US" sz="3200" dirty="0" smtClean="0"/>
              <a:t>thyroid </a:t>
            </a:r>
            <a:r>
              <a:rPr lang="en-US" sz="3200" dirty="0" smtClean="0"/>
              <a:t>shields, and eye shields</a:t>
            </a:r>
            <a:endParaRPr lang="en-US"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581</TotalTime>
  <Words>701</Words>
  <Application>Microsoft Office PowerPoint</Application>
  <PresentationFormat>عرض على الشاشة (3:4)‏</PresentationFormat>
  <Paragraphs>68</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Concourse</vt:lpstr>
      <vt:lpstr>Contrast Media in Veterinary Radiology</vt:lpstr>
      <vt:lpstr>الشريحة 2</vt:lpstr>
      <vt:lpstr>الشريحة 3</vt:lpstr>
      <vt:lpstr> </vt:lpstr>
      <vt:lpstr>الشريحة 5</vt:lpstr>
      <vt:lpstr>الشريحة 6</vt:lpstr>
      <vt:lpstr>الشريحة 7</vt:lpstr>
      <vt:lpstr>الشريحة 8</vt:lpstr>
      <vt:lpstr>الشريحة 9</vt:lpstr>
      <vt:lpstr>الشريحة 10</vt:lpstr>
      <vt:lpstr>Modern Diagnosis  </vt:lpstr>
      <vt:lpstr>CT (Computed Tomography) Scan </vt:lpstr>
      <vt:lpstr>Magnetic  Resonance Imaging (MRI) scan</vt:lpstr>
      <vt:lpstr>(MRI) scan</vt:lpstr>
      <vt:lpstr>الشريحة 15</vt:lpstr>
      <vt:lpstr>Functional magnetic resonance imaging (fMRI) </vt:lpstr>
      <vt:lpstr>Functional magnetic resonance imaging (fMRI)</vt:lpstr>
      <vt:lpstr>Ultrasound </vt:lpstr>
      <vt:lpstr>الشريحة 19</vt:lpstr>
      <vt:lpstr>Digital Radiography (DR) </vt:lpstr>
      <vt:lpstr>GAMMA CAMERA</vt:lpstr>
      <vt:lpstr>الشريحة 22</vt:lpstr>
    </vt:vector>
  </TitlesOfParts>
  <Company>Future For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Fluid therapy</dc:title>
  <dc:creator>Khaled Dabbas Almolaa</dc:creator>
  <cp:lastModifiedBy>hp</cp:lastModifiedBy>
  <cp:revision>66</cp:revision>
  <dcterms:created xsi:type="dcterms:W3CDTF">2018-04-07T18:16:20Z</dcterms:created>
  <dcterms:modified xsi:type="dcterms:W3CDTF">2022-11-26T23:09:56Z</dcterms:modified>
</cp:coreProperties>
</file>